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8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2438400" y="2133600"/>
            <a:ext cx="5562600" cy="1774825"/>
          </a:xfrm>
        </p:spPr>
        <p:txBody>
          <a:bodyPr/>
          <a:lstStyle>
            <a:lvl1pPr>
              <a:lnSpc>
                <a:spcPct val="100000"/>
              </a:lnSpc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89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438400" y="3962400"/>
            <a:ext cx="5562600" cy="990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093" name="Rectangle 2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93E7C900-6369-446F-8CBB-4395B63ABD6F}" type="datetimeFigureOut">
              <a:rPr lang="ru-RU" smtClean="0"/>
              <a:t>20.03.2012</a:t>
            </a:fld>
            <a:endParaRPr lang="ru-RU"/>
          </a:p>
        </p:txBody>
      </p:sp>
      <p:sp>
        <p:nvSpPr>
          <p:cNvPr id="3094" name="Rectangle 2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95" name="Rectangle 2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961B0F0-0E31-4B31-BFFF-E72FA1B465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E7C900-6369-446F-8CBB-4395B63ABD6F}" type="datetimeFigureOut">
              <a:rPr lang="ru-RU" smtClean="0"/>
              <a:t>20.03.2012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61B0F0-0E31-4B31-BFFF-E72FA1B465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53250" y="274638"/>
            <a:ext cx="19621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274638"/>
            <a:ext cx="57340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E7C900-6369-446F-8CBB-4395B63ABD6F}" type="datetimeFigureOut">
              <a:rPr lang="ru-RU" smtClean="0"/>
              <a:t>20.03.2012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61B0F0-0E31-4B31-BFFF-E72FA1B465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E7C900-6369-446F-8CBB-4395B63ABD6F}" type="datetimeFigureOut">
              <a:rPr lang="ru-RU" smtClean="0"/>
              <a:t>20.03.2012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61B0F0-0E31-4B31-BFFF-E72FA1B465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E7C900-6369-446F-8CBB-4395B63ABD6F}" type="datetimeFigureOut">
              <a:rPr lang="ru-RU" smtClean="0"/>
              <a:t>20.03.2012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61B0F0-0E31-4B31-BFFF-E72FA1B465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6002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00600" y="16002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E7C900-6369-446F-8CBB-4395B63ABD6F}" type="datetimeFigureOut">
              <a:rPr lang="ru-RU" smtClean="0"/>
              <a:t>20.03.2012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61B0F0-0E31-4B31-BFFF-E72FA1B465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E7C900-6369-446F-8CBB-4395B63ABD6F}" type="datetimeFigureOut">
              <a:rPr lang="ru-RU" smtClean="0"/>
              <a:t>20.03.2012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61B0F0-0E31-4B31-BFFF-E72FA1B465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E7C900-6369-446F-8CBB-4395B63ABD6F}" type="datetimeFigureOut">
              <a:rPr lang="ru-RU" smtClean="0"/>
              <a:t>20.03.2012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61B0F0-0E31-4B31-BFFF-E72FA1B465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E7C900-6369-446F-8CBB-4395B63ABD6F}" type="datetimeFigureOut">
              <a:rPr lang="ru-RU" smtClean="0"/>
              <a:t>20.03.2012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61B0F0-0E31-4B31-BFFF-E72FA1B465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E7C900-6369-446F-8CBB-4395B63ABD6F}" type="datetimeFigureOut">
              <a:rPr lang="ru-RU" smtClean="0"/>
              <a:t>20.03.2012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61B0F0-0E31-4B31-BFFF-E72FA1B465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E7C900-6369-446F-8CBB-4395B63ABD6F}" type="datetimeFigureOut">
              <a:rPr lang="ru-RU" smtClean="0"/>
              <a:t>20.03.2012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61B0F0-0E31-4B31-BFFF-E72FA1B465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274638"/>
            <a:ext cx="7848600" cy="117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600200"/>
            <a:ext cx="7315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2286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200" b="0">
                <a:solidFill>
                  <a:srgbClr val="000000"/>
                </a:solidFill>
                <a:latin typeface="+mn-lt"/>
              </a:defRPr>
            </a:lvl1pPr>
          </a:lstStyle>
          <a:p>
            <a:fld id="{93E7C900-6369-446F-8CBB-4395B63ABD6F}" type="datetimeFigureOut">
              <a:rPr lang="ru-RU" smtClean="0"/>
              <a:t>20.03.2012</a:t>
            </a:fld>
            <a:endParaRPr lang="ru-RU"/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400800"/>
            <a:ext cx="48768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1" sz="1200" b="0">
                <a:solidFill>
                  <a:srgbClr val="000000"/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400800"/>
            <a:ext cx="12954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 b="0">
                <a:solidFill>
                  <a:srgbClr val="000000"/>
                </a:solidFill>
                <a:latin typeface="+mn-lt"/>
              </a:defRPr>
            </a:lvl1pPr>
          </a:lstStyle>
          <a:p>
            <a:fld id="{5961B0F0-0E31-4B31-BFFF-E72FA1B46567}" type="slidenum">
              <a:rPr lang="ru-RU" smtClean="0"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pull dir="d"/>
  </p:transition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60000"/>
        </a:spcBef>
        <a:spcAft>
          <a:spcPct val="0"/>
        </a:spcAft>
        <a:buClr>
          <a:srgbClr val="000000"/>
        </a:buClr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Font typeface="Garamond" pitchFamily="18" charset="0"/>
        <a:buChar char="−"/>
        <a:defRPr sz="24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Font typeface="Garamond" pitchFamily="18" charset="0"/>
        <a:buChar char="−"/>
        <a:defRPr sz="16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1071538" y="1714488"/>
            <a:ext cx="7500966" cy="1785950"/>
          </a:xfrm>
        </p:spPr>
        <p:txBody>
          <a:bodyPr/>
          <a:lstStyle/>
          <a:p>
            <a:r>
              <a:rPr lang="ru-RU" sz="5400" dirty="0" smtClean="0"/>
              <a:t>Исторические личности в романе «Война и мир»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>
          <a:xfrm>
            <a:off x="3581400" y="4748194"/>
            <a:ext cx="5562600" cy="2109806"/>
          </a:xfrm>
        </p:spPr>
        <p:txBody>
          <a:bodyPr/>
          <a:lstStyle/>
          <a:p>
            <a:pPr algn="r"/>
            <a:r>
              <a:rPr lang="ru-RU" dirty="0" smtClean="0"/>
              <a:t>Презентацию подготовила</a:t>
            </a:r>
          </a:p>
          <a:p>
            <a:pPr algn="r"/>
            <a:r>
              <a:rPr lang="ru-RU" dirty="0" smtClean="0"/>
              <a:t>Ученица 10 «А» класса </a:t>
            </a:r>
          </a:p>
          <a:p>
            <a:pPr algn="r"/>
            <a:r>
              <a:rPr lang="ru-RU" dirty="0" err="1" smtClean="0"/>
              <a:t>Плакунова</a:t>
            </a:r>
            <a:r>
              <a:rPr lang="ru-RU" dirty="0" smtClean="0"/>
              <a:t> Виктория</a:t>
            </a: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14290"/>
            <a:ext cx="7848600" cy="733444"/>
          </a:xfrm>
        </p:spPr>
        <p:txBody>
          <a:bodyPr/>
          <a:lstStyle/>
          <a:p>
            <a:r>
              <a:rPr lang="ru-RU" sz="4400" dirty="0" smtClean="0"/>
              <a:t>Образы полководцев</a:t>
            </a:r>
            <a:endParaRPr lang="ru-RU" sz="4400" dirty="0"/>
          </a:p>
        </p:txBody>
      </p:sp>
      <p:pic>
        <p:nvPicPr>
          <p:cNvPr id="4" name="Содержимое 3" descr="1315934061_kutuzov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1428736"/>
            <a:ext cx="4000528" cy="4396184"/>
          </a:xfrm>
          <a:ln w="38100">
            <a:solidFill>
              <a:schemeClr val="tx2">
                <a:lumMod val="50000"/>
              </a:schemeClr>
            </a:solidFill>
          </a:ln>
        </p:spPr>
      </p:pic>
      <p:pic>
        <p:nvPicPr>
          <p:cNvPr id="5" name="Рисунок 4" descr="1306256567_napoleon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2066" y="1071546"/>
            <a:ext cx="3505205" cy="4749373"/>
          </a:xfrm>
          <a:prstGeom prst="rect">
            <a:avLst/>
          </a:prstGeom>
          <a:ln w="38100">
            <a:solidFill>
              <a:schemeClr val="tx2">
                <a:lumMod val="50000"/>
              </a:schemeClr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928662" y="6072206"/>
            <a:ext cx="2357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М.И. Кутузов</a:t>
            </a:r>
            <a:endParaRPr lang="ru-RU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00760" y="6143644"/>
            <a:ext cx="2357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Наполеон 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</a:rPr>
              <a:t>I</a:t>
            </a:r>
            <a:endParaRPr lang="ru-RU" sz="28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85728"/>
            <a:ext cx="4714908" cy="876320"/>
          </a:xfrm>
        </p:spPr>
        <p:txBody>
          <a:bodyPr/>
          <a:lstStyle/>
          <a:p>
            <a:r>
              <a:rPr lang="ru-RU" sz="4400" dirty="0" smtClean="0"/>
              <a:t>М.И. Кутузов</a:t>
            </a:r>
            <a:endParaRPr lang="ru-RU" sz="4400" dirty="0"/>
          </a:p>
        </p:txBody>
      </p:sp>
      <p:pic>
        <p:nvPicPr>
          <p:cNvPr id="4" name="Содержимое 3" descr="349px-Kutuzov2_by_Daw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74639" y="202036"/>
            <a:ext cx="3792231" cy="6519595"/>
          </a:xfrm>
          <a:ln w="57150">
            <a:solidFill>
              <a:schemeClr val="tx2">
                <a:lumMod val="50000"/>
              </a:schemeClr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</p:pic>
      <p:sp>
        <p:nvSpPr>
          <p:cNvPr id="5" name="TextBox 4"/>
          <p:cNvSpPr txBox="1"/>
          <p:nvPr/>
        </p:nvSpPr>
        <p:spPr>
          <a:xfrm>
            <a:off x="214282" y="1643050"/>
            <a:ext cx="478634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Кутузов в романе «Война и мир» зачастую изображен как человек, который является как бы наблюдателем происходящих событий и мудро оценивает те или иные факты. Таким образом, образ Кутузова, изображенный Толстым, пассивен. Он лишь орудие в руках судьбы. Такой Кутузов «презирал ум и знание и знал что-то другое, что должно было решить дело». </a:t>
            </a:r>
            <a:endParaRPr lang="ru-RU" sz="2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borodin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1214422"/>
            <a:ext cx="7429552" cy="5442146"/>
          </a:xfrm>
          <a:ln w="38100">
            <a:solidFill>
              <a:schemeClr val="tx2">
                <a:lumMod val="50000"/>
              </a:schemeClr>
            </a:solidFill>
          </a:ln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000100" y="142852"/>
            <a:ext cx="7848600" cy="876320"/>
          </a:xfrm>
        </p:spPr>
        <p:txBody>
          <a:bodyPr/>
          <a:lstStyle/>
          <a:p>
            <a:r>
              <a:rPr lang="ru-RU" sz="4400" dirty="0" smtClean="0"/>
              <a:t>М.И. Кутузов</a:t>
            </a:r>
            <a:endParaRPr lang="ru-RU" sz="44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14290"/>
            <a:ext cx="7848600" cy="876320"/>
          </a:xfrm>
        </p:spPr>
        <p:txBody>
          <a:bodyPr/>
          <a:lstStyle/>
          <a:p>
            <a:r>
              <a:rPr lang="ru-RU" sz="4400" dirty="0" smtClean="0"/>
              <a:t>П.И. Багратион</a:t>
            </a:r>
            <a:endParaRPr lang="ru-RU" sz="4400" dirty="0"/>
          </a:p>
        </p:txBody>
      </p:sp>
      <p:pic>
        <p:nvPicPr>
          <p:cNvPr id="4" name="Содержимое 3" descr="513px-Bagration_P_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48400" y="1214422"/>
            <a:ext cx="4525428" cy="5292899"/>
          </a:xfrm>
          <a:ln w="38100">
            <a:solidFill>
              <a:schemeClr val="tx2">
                <a:lumMod val="50000"/>
              </a:schemeClr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214282" y="1357298"/>
            <a:ext cx="407196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Багратион — один из немногих, кто обладает качествами, которые по мнению Толстого соответствуют идеалу “народного” полководца. Полководческий талант Багратиона проявился и в его нравственном влиянии на солдат и офицеров. Уже одно только его присутствие на позициях поднимало их боевой дух.</a:t>
            </a:r>
            <a:endParaRPr lang="ru-RU" sz="2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85728"/>
            <a:ext cx="7848600" cy="804882"/>
          </a:xfrm>
        </p:spPr>
        <p:txBody>
          <a:bodyPr/>
          <a:lstStyle/>
          <a:p>
            <a:r>
              <a:rPr lang="ru-RU" sz="4400" dirty="0" smtClean="0"/>
              <a:t>П.И. Багратион</a:t>
            </a:r>
            <a:endParaRPr lang="ru-RU" sz="4400" dirty="0"/>
          </a:p>
        </p:txBody>
      </p:sp>
      <p:pic>
        <p:nvPicPr>
          <p:cNvPr id="4" name="Содержимое 3" descr="459px-A.S._Talyzin_by_Tropinin_(1815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14876" y="1214422"/>
            <a:ext cx="4145496" cy="5418949"/>
          </a:xfrm>
          <a:ln w="38100">
            <a:solidFill>
              <a:schemeClr val="tx2">
                <a:lumMod val="50000"/>
              </a:schemeClr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214282" y="1571612"/>
            <a:ext cx="435771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>В отличие от большинства других полководцев, Багратион изображен во время сражений, а не на военных советах. Смелый и решительный на поле боя, в светском обществе он робок и застенчив. На банкете, устроенном в Москве в его честь, Багратион оказался “не в своей тарелке”.</a:t>
            </a:r>
            <a:endParaRPr lang="ru-RU" sz="2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14290"/>
            <a:ext cx="7848600" cy="876320"/>
          </a:xfrm>
        </p:spPr>
        <p:txBody>
          <a:bodyPr/>
          <a:lstStyle/>
          <a:p>
            <a:r>
              <a:rPr lang="ru-RU" sz="4400" dirty="0" smtClean="0"/>
              <a:t>Багратион и Кутузов</a:t>
            </a:r>
            <a:endParaRPr lang="ru-RU" sz="4400" dirty="0"/>
          </a:p>
        </p:txBody>
      </p:sp>
      <p:pic>
        <p:nvPicPr>
          <p:cNvPr id="4" name="Содержимое 3" descr="13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2" y="1285860"/>
            <a:ext cx="7445651" cy="5286412"/>
          </a:xfrm>
          <a:ln w="38100">
            <a:solidFill>
              <a:schemeClr val="tx2">
                <a:lumMod val="50000"/>
              </a:schemeClr>
            </a:solidFill>
          </a:ln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s_pptpostmortem_tp01018455">
  <a:themeElements>
    <a:clrScheme name="ms_pptpostmortem_tp01018455 1">
      <a:dk1>
        <a:srgbClr val="003366"/>
      </a:dk1>
      <a:lt1>
        <a:srgbClr val="FFFFFF"/>
      </a:lt1>
      <a:dk2>
        <a:srgbClr val="008080"/>
      </a:dk2>
      <a:lt2>
        <a:srgbClr val="FFCC66"/>
      </a:lt2>
      <a:accent1>
        <a:srgbClr val="3366CC"/>
      </a:accent1>
      <a:accent2>
        <a:srgbClr val="0099CC"/>
      </a:accent2>
      <a:accent3>
        <a:srgbClr val="AAC0C0"/>
      </a:accent3>
      <a:accent4>
        <a:srgbClr val="DADADA"/>
      </a:accent4>
      <a:accent5>
        <a:srgbClr val="ADB8E2"/>
      </a:accent5>
      <a:accent6>
        <a:srgbClr val="008AB9"/>
      </a:accent6>
      <a:hlink>
        <a:srgbClr val="999933"/>
      </a:hlink>
      <a:folHlink>
        <a:srgbClr val="009900"/>
      </a:folHlink>
    </a:clrScheme>
    <a:fontScheme name="ms_pptpostmortem_tp01018455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s_pptpostmortem_tp01018455 1">
        <a:dk1>
          <a:srgbClr val="003366"/>
        </a:dk1>
        <a:lt1>
          <a:srgbClr val="FFFFFF"/>
        </a:lt1>
        <a:dk2>
          <a:srgbClr val="008080"/>
        </a:dk2>
        <a:lt2>
          <a:srgbClr val="FFCC66"/>
        </a:lt2>
        <a:accent1>
          <a:srgbClr val="3366CC"/>
        </a:accent1>
        <a:accent2>
          <a:srgbClr val="0099CC"/>
        </a:accent2>
        <a:accent3>
          <a:srgbClr val="AAC0C0"/>
        </a:accent3>
        <a:accent4>
          <a:srgbClr val="DADADA"/>
        </a:accent4>
        <a:accent5>
          <a:srgbClr val="ADB8E2"/>
        </a:accent5>
        <a:accent6>
          <a:srgbClr val="008AB9"/>
        </a:accent6>
        <a:hlink>
          <a:srgbClr val="999933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postmortem_tp01018455 2">
        <a:dk1>
          <a:srgbClr val="4D4D4D"/>
        </a:dk1>
        <a:lt1>
          <a:srgbClr val="D6EFD0"/>
        </a:lt1>
        <a:dk2>
          <a:srgbClr val="336699"/>
        </a:dk2>
        <a:lt2>
          <a:srgbClr val="65B5D1"/>
        </a:lt2>
        <a:accent1>
          <a:srgbClr val="9BB9C3"/>
        </a:accent1>
        <a:accent2>
          <a:srgbClr val="99CCFF"/>
        </a:accent2>
        <a:accent3>
          <a:srgbClr val="E8F6E4"/>
        </a:accent3>
        <a:accent4>
          <a:srgbClr val="404040"/>
        </a:accent4>
        <a:accent5>
          <a:srgbClr val="CBD9DE"/>
        </a:accent5>
        <a:accent6>
          <a:srgbClr val="8AB9E7"/>
        </a:accent6>
        <a:hlink>
          <a:srgbClr val="009999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postmortem_tp01018455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postmortem_tp01018455 4">
        <a:dk1>
          <a:srgbClr val="003300"/>
        </a:dk1>
        <a:lt1>
          <a:srgbClr val="FFFFFF"/>
        </a:lt1>
        <a:dk2>
          <a:srgbClr val="336600"/>
        </a:dk2>
        <a:lt2>
          <a:srgbClr val="FFCC66"/>
        </a:lt2>
        <a:accent1>
          <a:srgbClr val="996633"/>
        </a:accent1>
        <a:accent2>
          <a:srgbClr val="0099CC"/>
        </a:accent2>
        <a:accent3>
          <a:srgbClr val="ADB8AA"/>
        </a:accent3>
        <a:accent4>
          <a:srgbClr val="DADADA"/>
        </a:accent4>
        <a:accent5>
          <a:srgbClr val="CAB8AD"/>
        </a:accent5>
        <a:accent6>
          <a:srgbClr val="008AB9"/>
        </a:accent6>
        <a:hlink>
          <a:srgbClr val="FF9933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postmortem_tp01018455 5">
        <a:dk1>
          <a:srgbClr val="100000"/>
        </a:dk1>
        <a:lt1>
          <a:srgbClr val="FFFFFF"/>
        </a:lt1>
        <a:dk2>
          <a:srgbClr val="800000"/>
        </a:dk2>
        <a:lt2>
          <a:srgbClr val="FFCC66"/>
        </a:lt2>
        <a:accent1>
          <a:srgbClr val="003366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AAADB8"/>
        </a:accent5>
        <a:accent6>
          <a:srgbClr val="8A5C2D"/>
        </a:accent6>
        <a:hlink>
          <a:srgbClr val="336699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postmortem_tp01018455 6">
        <a:dk1>
          <a:srgbClr val="666633"/>
        </a:dk1>
        <a:lt1>
          <a:srgbClr val="FFFFFF"/>
        </a:lt1>
        <a:dk2>
          <a:srgbClr val="CC9900"/>
        </a:dk2>
        <a:lt2>
          <a:srgbClr val="DDDDDD"/>
        </a:lt2>
        <a:accent1>
          <a:srgbClr val="CC6600"/>
        </a:accent1>
        <a:accent2>
          <a:srgbClr val="996633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8A5C2D"/>
        </a:accent6>
        <a:hlink>
          <a:srgbClr val="6633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TS001018455</Template>
  <TotalTime>457</TotalTime>
  <Words>204</Words>
  <Application>Microsoft Office PowerPoint</Application>
  <PresentationFormat>Экран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ms_pptpostmortem_tp01018455</vt:lpstr>
      <vt:lpstr>Исторические личности в романе «Война и мир»</vt:lpstr>
      <vt:lpstr>Образы полководцев</vt:lpstr>
      <vt:lpstr>М.И. Кутузов</vt:lpstr>
      <vt:lpstr>М.И. Кутузов</vt:lpstr>
      <vt:lpstr>П.И. Багратион</vt:lpstr>
      <vt:lpstr>П.И. Багратион</vt:lpstr>
      <vt:lpstr>Багратион и Кутузов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Виктория</dc:creator>
  <cp:lastModifiedBy>Виктория</cp:lastModifiedBy>
  <cp:revision>46</cp:revision>
  <dcterms:created xsi:type="dcterms:W3CDTF">2012-03-20T12:15:11Z</dcterms:created>
  <dcterms:modified xsi:type="dcterms:W3CDTF">2012-03-20T19:53:10Z</dcterms:modified>
</cp:coreProperties>
</file>